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10" d="100"/>
          <a:sy n="110" d="100"/>
        </p:scale>
        <p:origin x="6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D4971-FB14-5144-B688-00FC4BF5C0DC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6C606-7BE7-4541-97E7-1DEA2063DF8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46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6C606-7BE7-4541-97E7-1DEA2063DF8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8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63F36-DC0C-454E-B3A1-5E1127A11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0FE5A-E5CC-3C4C-9F15-E87CF604F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5318B-F0D7-6D4C-ACE4-B382B395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1406D-79EC-104B-8263-FEDDAF9A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C05EA-0AD8-E54E-AEE4-E23B41E0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13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0ADBD-CE9F-BE46-B6C4-22572C29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167B1B-AB56-9F45-B04D-AF8686CE2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2FB03-861D-EC41-BB3D-AF963382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220C4-E7B0-3147-A5C0-0C6699E8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6784E-F84F-1447-B66E-874459BC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55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0C51B8-2EB3-F449-A229-FB623C338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B07FDC-F800-C24F-A0CC-13047BB15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0AD3F-42FC-B34F-888E-28E97D59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0F1ED-F0A3-BF4D-A124-FC195B3B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A9FDB-4F9A-4D47-AF66-D3D6584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94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F849F-9689-0D45-AB0E-6602896A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5CF3A-9E4B-8B4B-AAD8-485C9F8B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50EFB-05FC-B44B-8098-DD2D4C8C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EE545-43CB-A644-BFD6-D0F0A05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052A9-F87C-6C49-9901-555A8269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573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B8D44-A942-C943-99F1-F1164C6C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3149E-4EE3-D44B-9B50-00607F20C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595-66EB-DB4A-8C64-6EECDD40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3E3C0-928E-2546-9F88-FF96D258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87343-63BE-794A-8C94-221F1C81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191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7566D-7EB7-E84B-BFF0-666E65AA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9AA40-8982-0C4A-9E56-442101D97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4DB83-4142-EF46-93AD-B8FBC7E93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3DE12-4BFD-6348-87EF-9C9C947D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E67FE-E0CB-0B4A-A00D-A40D3668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FB8D7-5283-CA41-A372-385F1E87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11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E2BD6-16FF-A140-BEAD-5131110F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C7382-9742-9747-B8D1-7FB0A8E7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3ABCF6-1CD6-FC4A-B95D-72836FBAF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390CEF-21AC-2041-A05F-413130ECE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619516-5AF3-4D40-B379-F4D6C367C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74F714-6115-AC40-823A-1D318E5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B32976-B1BE-5047-8316-4D06DBF6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DCD624-88DF-A842-8A55-5E6C58E3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112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B0400-35D8-D147-9F9C-37458441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20304F-ED8F-444B-A944-1BBA6719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0556D7-63EB-9749-8084-8A897B51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025A43-F8F9-EC4F-A568-12AB49DD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85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C70527-EAE1-B244-94CC-0F77A005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E7E761-6CA0-E844-B669-0680BA4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BB756-E9E2-1A43-9105-2B7A18F1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34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90738-8B11-9845-A684-EFD9BDE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06CD-725C-7A4C-B58E-AE7122A5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CAD6A-43A7-7D43-B022-B21ABF976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ACF88-332D-DA48-A8A2-E4A5B4B7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E3B67D-5ADB-CF46-9E61-EB5F5870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147B6-5F0C-314D-9886-CB3505C2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94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8A8DB-AA74-6E4B-AC40-E225F258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F05654-EDBE-A44B-928E-4DE472FB8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5B2671-587B-E14A-AE09-D9B874769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CF71C3-963C-C44B-971D-E0D3AC0E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83291-EAA1-A447-B996-9BBA216E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6A0C2-D045-8144-BE04-45285E9F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25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FAD55C-E8D5-BB4A-9912-6742B8A2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E905DC-A621-934E-B7D7-3524A9C16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883E5-C611-5A41-909F-5C769F2C7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8C251-FEA1-9842-9206-B95B558ED720}" type="datetimeFigureOut">
              <a:rPr kumimoji="1" lang="ko-KR" altLang="en-US" smtClean="0"/>
              <a:t>2021. 11. 8.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EAC97-AA62-EF40-A35D-5BAB9E503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67EE94-1D4D-7049-B9C7-AF1588603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4B281-CC8D-014D-8183-1132AAF7BF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47C56C-6F71-E547-89B4-2184D6B99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kumimoji="1"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14.2</a:t>
            </a:r>
            <a:r>
              <a:rPr kumimoji="1"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합성곱 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90DC8D-653D-D845-8018-F818614C0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기 서가을</a:t>
            </a:r>
          </a:p>
        </p:txBody>
      </p:sp>
    </p:spTree>
    <p:extLst>
      <p:ext uri="{BB962C8B-B14F-4D97-AF65-F5344CB8AC3E}">
        <p14:creationId xmlns:p14="http://schemas.microsoft.com/office/powerpoint/2010/main" val="24421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B2051B-B015-9D44-8FA9-6FAD7DAF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kumimoji="1" lang="ko-KR" altLang="en-US" sz="3200" dirty="0">
                <a:solidFill>
                  <a:srgbClr val="595959"/>
                </a:solidFill>
              </a:rPr>
              <a:t>메모리 부족으로 실패 시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DF890-46D9-804F-BBCA-1CDDE5BFC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kumimoji="1"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미니배치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사이즈 줄이기</a:t>
            </a: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스트라이드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사용해 차원 줄이거나 몇 개 층 제거</a:t>
            </a: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 부동소수 대신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 사용</a:t>
            </a: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여러 장치에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분산</a:t>
            </a:r>
          </a:p>
        </p:txBody>
      </p:sp>
    </p:spTree>
    <p:extLst>
      <p:ext uri="{BB962C8B-B14F-4D97-AF65-F5344CB8AC3E}">
        <p14:creationId xmlns:p14="http://schemas.microsoft.com/office/powerpoint/2010/main" val="75223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5E63A8-E1B3-B14C-9E80-B1ADEE42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529" y="2085788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ko-KR" alt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1985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40ED7B-02D7-4271-9F9D-587A8F50E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73000-A563-E643-B356-F4FBD379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5" y="666346"/>
            <a:ext cx="4114801" cy="2448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84F703-A54C-FB43-BB2C-2AC9F9CB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9" y="3658288"/>
            <a:ext cx="4506094" cy="28275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39E2EE-E295-4C0B-8F17-950DE238C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358" y="0"/>
            <a:ext cx="67437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05AA64-EEC1-0D40-81E9-87C832F6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091" y="685799"/>
            <a:ext cx="5304234" cy="717699"/>
          </a:xfrm>
        </p:spPr>
        <p:txBody>
          <a:bodyPr anchor="b">
            <a:normAutofit/>
          </a:bodyPr>
          <a:lstStyle/>
          <a:p>
            <a:pPr algn="ctr"/>
            <a:r>
              <a:rPr kumimoji="1" lang="en-US" altLang="ko-KR" sz="3200" dirty="0">
                <a:solidFill>
                  <a:srgbClr val="595959"/>
                </a:solidFill>
              </a:rPr>
              <a:t>14.2</a:t>
            </a:r>
            <a:r>
              <a:rPr kumimoji="1" lang="ko-KR" altLang="en-US" sz="3200" dirty="0">
                <a:solidFill>
                  <a:srgbClr val="595959"/>
                </a:solidFill>
              </a:rPr>
              <a:t> </a:t>
            </a:r>
            <a:r>
              <a:rPr kumimoji="1" lang="ko-KR" altLang="en-US" sz="3200" dirty="0" err="1">
                <a:solidFill>
                  <a:srgbClr val="595959"/>
                </a:solidFill>
              </a:rPr>
              <a:t>합성곱</a:t>
            </a:r>
            <a:r>
              <a:rPr kumimoji="1" lang="ko-KR" altLang="en-US" sz="3200" dirty="0">
                <a:solidFill>
                  <a:srgbClr val="595959"/>
                </a:solidFill>
              </a:rPr>
              <a:t> 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29589-94C9-4D48-8074-E74308FE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091" y="1875099"/>
            <a:ext cx="5750320" cy="4247406"/>
          </a:xfrm>
        </p:spPr>
        <p:txBody>
          <a:bodyPr anchor="t">
            <a:normAutofit/>
          </a:bodyPr>
          <a:lstStyle/>
          <a:p>
            <a:r>
              <a:rPr kumimoji="1" lang="ko-KR" altLang="en-US" sz="1900" dirty="0">
                <a:solidFill>
                  <a:srgbClr val="595959"/>
                </a:solidFill>
              </a:rPr>
              <a:t>일반 완전연결층의 문제</a:t>
            </a:r>
            <a:r>
              <a:rPr kumimoji="1" lang="en-US" altLang="ko-KR" sz="1900" dirty="0">
                <a:solidFill>
                  <a:srgbClr val="595959"/>
                </a:solidFill>
              </a:rPr>
              <a:t>:</a:t>
            </a:r>
            <a:r>
              <a:rPr kumimoji="1" lang="ko-KR" altLang="en-US" sz="1900" dirty="0">
                <a:solidFill>
                  <a:srgbClr val="595959"/>
                </a:solidFill>
              </a:rPr>
              <a:t> 과도한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파라미터</a:t>
            </a:r>
            <a:r>
              <a:rPr kumimoji="1" lang="ko-KR" altLang="en-US" sz="1900" dirty="0">
                <a:solidFill>
                  <a:srgbClr val="595959"/>
                </a:solidFill>
              </a:rPr>
              <a:t> 발생</a:t>
            </a:r>
            <a:endParaRPr kumimoji="1" lang="en-US" altLang="ko-KR" sz="1900" dirty="0">
              <a:solidFill>
                <a:srgbClr val="595959"/>
              </a:solidFill>
            </a:endParaRPr>
          </a:p>
          <a:p>
            <a:endParaRPr kumimoji="1" lang="en-US" altLang="ko-KR" sz="1900" dirty="0">
              <a:solidFill>
                <a:srgbClr val="595959"/>
              </a:solidFill>
            </a:endParaRPr>
          </a:p>
          <a:p>
            <a:r>
              <a:rPr kumimoji="1" lang="en-US" altLang="ko-KR" sz="1900" dirty="0">
                <a:solidFill>
                  <a:srgbClr val="595959"/>
                </a:solidFill>
              </a:rPr>
              <a:t>CNN</a:t>
            </a:r>
            <a:r>
              <a:rPr kumimoji="1" lang="ko-KR" altLang="en-US" sz="1900" dirty="0">
                <a:solidFill>
                  <a:srgbClr val="595959"/>
                </a:solidFill>
              </a:rPr>
              <a:t>의 가장 중요한 구성 요소</a:t>
            </a:r>
            <a:endParaRPr kumimoji="1" lang="en-US" altLang="ko-KR" sz="1900" dirty="0">
              <a:solidFill>
                <a:srgbClr val="595959"/>
              </a:solidFill>
            </a:endParaRPr>
          </a:p>
          <a:p>
            <a:pPr marL="0" indent="0">
              <a:buNone/>
            </a:pPr>
            <a:endParaRPr kumimoji="1" lang="en-US" altLang="ko-KR" sz="1900" dirty="0">
              <a:solidFill>
                <a:srgbClr val="595959"/>
              </a:solidFill>
            </a:endParaRPr>
          </a:p>
          <a:p>
            <a:r>
              <a:rPr kumimoji="1" lang="ko-KR" altLang="en-US" sz="1900" dirty="0">
                <a:solidFill>
                  <a:srgbClr val="595959"/>
                </a:solidFill>
              </a:rPr>
              <a:t>첫 번째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합성곱</a:t>
            </a:r>
            <a:r>
              <a:rPr kumimoji="1" lang="ko-KR" altLang="en-US" sz="1900" dirty="0">
                <a:solidFill>
                  <a:srgbClr val="595959"/>
                </a:solidFill>
              </a:rPr>
              <a:t> 층 뉴런 </a:t>
            </a:r>
            <a:r>
              <a:rPr kumimoji="1" lang="en-US" altLang="ko-KR" sz="1900" dirty="0">
                <a:solidFill>
                  <a:srgbClr val="595959"/>
                </a:solidFill>
              </a:rPr>
              <a:t>-&gt;</a:t>
            </a:r>
            <a:r>
              <a:rPr kumimoji="1" lang="ko-KR" altLang="en-US" sz="1900" dirty="0">
                <a:solidFill>
                  <a:srgbClr val="595959"/>
                </a:solidFill>
              </a:rPr>
              <a:t>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합성곱</a:t>
            </a:r>
            <a:r>
              <a:rPr kumimoji="1" lang="ko-KR" altLang="en-US" sz="1900" dirty="0">
                <a:solidFill>
                  <a:srgbClr val="595959"/>
                </a:solidFill>
              </a:rPr>
              <a:t> 층 뉴런의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수용장</a:t>
            </a:r>
            <a:r>
              <a:rPr kumimoji="1" lang="ko-KR" altLang="en-US" sz="1900" dirty="0">
                <a:solidFill>
                  <a:srgbClr val="595959"/>
                </a:solidFill>
              </a:rPr>
              <a:t> 안 픽셀</a:t>
            </a:r>
            <a:endParaRPr kumimoji="1" lang="en-US" altLang="ko-KR" sz="1900" dirty="0">
              <a:solidFill>
                <a:srgbClr val="595959"/>
              </a:solidFill>
            </a:endParaRPr>
          </a:p>
          <a:p>
            <a:r>
              <a:rPr kumimoji="1" lang="ko-KR" altLang="en-US" sz="1900" dirty="0">
                <a:solidFill>
                  <a:srgbClr val="595959"/>
                </a:solidFill>
              </a:rPr>
              <a:t>두 번째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합성곱</a:t>
            </a:r>
            <a:r>
              <a:rPr kumimoji="1" lang="ko-KR" altLang="en-US" sz="1900" dirty="0">
                <a:solidFill>
                  <a:srgbClr val="595959"/>
                </a:solidFill>
              </a:rPr>
              <a:t> 층 뉴런 </a:t>
            </a:r>
            <a:r>
              <a:rPr kumimoji="1" lang="en-US" altLang="ko-KR" sz="1900" dirty="0">
                <a:solidFill>
                  <a:srgbClr val="595959"/>
                </a:solidFill>
              </a:rPr>
              <a:t>-&gt;</a:t>
            </a:r>
            <a:r>
              <a:rPr kumimoji="1" lang="ko-KR" altLang="en-US" sz="1900" dirty="0">
                <a:solidFill>
                  <a:srgbClr val="595959"/>
                </a:solidFill>
              </a:rPr>
              <a:t> 첫 번째 층의 특정 영역의 픽셀</a:t>
            </a:r>
            <a:endParaRPr kumimoji="1" lang="en-US" altLang="ko-KR" sz="1900" dirty="0">
              <a:solidFill>
                <a:srgbClr val="595959"/>
              </a:solidFill>
            </a:endParaRPr>
          </a:p>
          <a:p>
            <a:endParaRPr kumimoji="1" lang="en-US" altLang="ko-KR" sz="1900" dirty="0">
              <a:solidFill>
                <a:srgbClr val="595959"/>
              </a:solidFill>
            </a:endParaRPr>
          </a:p>
          <a:p>
            <a:r>
              <a:rPr kumimoji="1" lang="ko-KR" altLang="en-US" sz="1900" dirty="0">
                <a:solidFill>
                  <a:srgbClr val="595959"/>
                </a:solidFill>
              </a:rPr>
              <a:t>제로 패딩</a:t>
            </a:r>
            <a:r>
              <a:rPr kumimoji="1" lang="en-US" altLang="ko-KR" sz="1900" dirty="0">
                <a:solidFill>
                  <a:srgbClr val="595959"/>
                </a:solidFill>
              </a:rPr>
              <a:t>:</a:t>
            </a:r>
            <a:r>
              <a:rPr kumimoji="1" lang="ko-KR" altLang="en-US" sz="1900" dirty="0">
                <a:solidFill>
                  <a:srgbClr val="595959"/>
                </a:solidFill>
              </a:rPr>
              <a:t> 뉴런을 수용하는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수용장의</a:t>
            </a:r>
            <a:r>
              <a:rPr kumimoji="1" lang="ko-KR" altLang="en-US" sz="1900" dirty="0">
                <a:solidFill>
                  <a:srgbClr val="595959"/>
                </a:solidFill>
              </a:rPr>
              <a:t> 크기를 이전 층과 같게 하기 위해 </a:t>
            </a:r>
            <a:r>
              <a:rPr kumimoji="1" lang="en-US" altLang="ko-KR" sz="1900" dirty="0">
                <a:solidFill>
                  <a:srgbClr val="595959"/>
                </a:solidFill>
              </a:rPr>
              <a:t>0</a:t>
            </a:r>
            <a:r>
              <a:rPr kumimoji="1" lang="ko-KR" altLang="en-US" sz="1900" dirty="0">
                <a:solidFill>
                  <a:srgbClr val="595959"/>
                </a:solidFill>
              </a:rPr>
              <a:t>을 추가</a:t>
            </a:r>
            <a:endParaRPr kumimoji="1" lang="en-US" altLang="ko-KR" sz="1900" dirty="0">
              <a:solidFill>
                <a:srgbClr val="595959"/>
              </a:solidFill>
            </a:endParaRPr>
          </a:p>
          <a:p>
            <a:r>
              <a:rPr kumimoji="1" lang="ko-KR" altLang="en-US" sz="1900" dirty="0" err="1">
                <a:solidFill>
                  <a:srgbClr val="595959"/>
                </a:solidFill>
              </a:rPr>
              <a:t>스트라이드</a:t>
            </a:r>
            <a:r>
              <a:rPr kumimoji="1" lang="en-US" altLang="ko-KR" sz="1900" dirty="0">
                <a:solidFill>
                  <a:srgbClr val="595959"/>
                </a:solidFill>
              </a:rPr>
              <a:t>:</a:t>
            </a:r>
            <a:r>
              <a:rPr kumimoji="1" lang="ko-KR" altLang="en-US" sz="1900" dirty="0">
                <a:solidFill>
                  <a:srgbClr val="595959"/>
                </a:solidFill>
              </a:rPr>
              <a:t> 한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수용장과</a:t>
            </a:r>
            <a:r>
              <a:rPr kumimoji="1" lang="ko-KR" altLang="en-US" sz="1900" dirty="0">
                <a:solidFill>
                  <a:srgbClr val="595959"/>
                </a:solidFill>
              </a:rPr>
              <a:t> 다음 </a:t>
            </a:r>
            <a:r>
              <a:rPr kumimoji="1" lang="ko-KR" altLang="en-US" sz="1900" dirty="0" err="1">
                <a:solidFill>
                  <a:srgbClr val="595959"/>
                </a:solidFill>
              </a:rPr>
              <a:t>수용장의</a:t>
            </a:r>
            <a:r>
              <a:rPr kumimoji="1" lang="ko-KR" altLang="en-US" sz="1900" dirty="0">
                <a:solidFill>
                  <a:srgbClr val="595959"/>
                </a:solidFill>
              </a:rPr>
              <a:t> 간격</a:t>
            </a:r>
          </a:p>
        </p:txBody>
      </p:sp>
    </p:spTree>
    <p:extLst>
      <p:ext uri="{BB962C8B-B14F-4D97-AF65-F5344CB8AC3E}">
        <p14:creationId xmlns:p14="http://schemas.microsoft.com/office/powerpoint/2010/main" val="420558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CAF152-3BB6-3B4E-9097-F49880F7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sz="3200" dirty="0">
                <a:solidFill>
                  <a:srgbClr val="595959"/>
                </a:solidFill>
              </a:rPr>
              <a:t>14.2.1</a:t>
            </a:r>
            <a:r>
              <a:rPr kumimoji="1" lang="ko-KR" altLang="en-US" sz="3200" dirty="0">
                <a:solidFill>
                  <a:srgbClr val="595959"/>
                </a:solidFill>
              </a:rPr>
              <a:t> 필터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60A285-5B86-1F40-A63C-8A94CC163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78" y="2116460"/>
            <a:ext cx="6590654" cy="40451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573FB-7809-FE40-AD75-756539325B3E}"/>
              </a:ext>
            </a:extLst>
          </p:cNvPr>
          <p:cNvSpPr txBox="1"/>
          <p:nvPr/>
        </p:nvSpPr>
        <p:spPr>
          <a:xfrm>
            <a:off x="7643471" y="3138737"/>
            <a:ext cx="346280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필터</a:t>
            </a:r>
            <a:r>
              <a:rPr kumimoji="1" lang="en-US" altLang="ko-KR" sz="1600" dirty="0"/>
              <a:t>(</a:t>
            </a:r>
            <a:r>
              <a:rPr kumimoji="1" lang="ko-KR" altLang="en-US" sz="1600" dirty="0" err="1"/>
              <a:t>합성곱</a:t>
            </a:r>
            <a:r>
              <a:rPr kumimoji="1" lang="ko-KR" altLang="en-US" sz="1600" dirty="0"/>
              <a:t> 커널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가중치 세트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수직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수평선 외의 </a:t>
            </a:r>
            <a:r>
              <a:rPr kumimoji="1" lang="ko-KR" altLang="en-US" sz="1600" dirty="0" err="1"/>
              <a:t>수용장</a:t>
            </a:r>
            <a:r>
              <a:rPr kumimoji="1" lang="ko-KR" altLang="en-US" sz="1600" dirty="0"/>
              <a:t> 뉴런 무시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하나의 필터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하나의 특성 맵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자동으로 필터 찾음</a:t>
            </a:r>
            <a:endParaRPr kumimoji="1" lang="en-US" altLang="ko-KR" sz="1600" dirty="0"/>
          </a:p>
          <a:p>
            <a:endParaRPr kumimoji="1" lang="en-US" altLang="ko-KR" dirty="0"/>
          </a:p>
          <a:p>
            <a:endParaRPr kumimoji="1" lang="ko-KR" altLang="en-US" sz="1600" dirty="0"/>
          </a:p>
        </p:txBody>
      </p:sp>
      <p:sp>
        <p:nvSpPr>
          <p:cNvPr id="11" name="도넛[D] 10">
            <a:extLst>
              <a:ext uri="{FF2B5EF4-FFF2-40B4-BE49-F238E27FC236}">
                <a16:creationId xmlns:a16="http://schemas.microsoft.com/office/drawing/2014/main" id="{90BB6EBE-330F-D747-BE81-26A28CB2EF27}"/>
              </a:ext>
            </a:extLst>
          </p:cNvPr>
          <p:cNvSpPr/>
          <p:nvPr/>
        </p:nvSpPr>
        <p:spPr>
          <a:xfrm>
            <a:off x="1367049" y="2772292"/>
            <a:ext cx="1860698" cy="1212109"/>
          </a:xfrm>
          <a:prstGeom prst="donut">
            <a:avLst>
              <a:gd name="adj" fmla="val 4341"/>
            </a:avLst>
          </a:prstGeom>
          <a:solidFill>
            <a:srgbClr val="FF000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도넛[D] 16">
            <a:extLst>
              <a:ext uri="{FF2B5EF4-FFF2-40B4-BE49-F238E27FC236}">
                <a16:creationId xmlns:a16="http://schemas.microsoft.com/office/drawing/2014/main" id="{5A934825-86CC-2A46-901D-1F4FB08E1619}"/>
              </a:ext>
            </a:extLst>
          </p:cNvPr>
          <p:cNvSpPr/>
          <p:nvPr/>
        </p:nvSpPr>
        <p:spPr>
          <a:xfrm>
            <a:off x="4550734" y="2634364"/>
            <a:ext cx="2573079" cy="794636"/>
          </a:xfrm>
          <a:prstGeom prst="donut">
            <a:avLst>
              <a:gd name="adj" fmla="val 4341"/>
            </a:avLst>
          </a:prstGeom>
          <a:solidFill>
            <a:srgbClr val="FF000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6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FCD72E-2BFB-DF47-AD35-E6C71540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98" y="490640"/>
            <a:ext cx="5665403" cy="10531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200" kern="1200" dirty="0">
                <a:solidFill>
                  <a:srgbClr val="A6A6A6"/>
                </a:solidFill>
                <a:latin typeface="+mj-lt"/>
                <a:ea typeface="+mj-ea"/>
                <a:cs typeface="+mj-cs"/>
              </a:rPr>
              <a:t>14.2.2 </a:t>
            </a:r>
            <a:r>
              <a:rPr kumimoji="1" lang="ko-KR" altLang="en-US" sz="3200" kern="1200" dirty="0">
                <a:solidFill>
                  <a:srgbClr val="A6A6A6"/>
                </a:solidFill>
                <a:latin typeface="+mj-lt"/>
                <a:ea typeface="+mj-ea"/>
                <a:cs typeface="+mj-cs"/>
              </a:rPr>
              <a:t>여러 가지 특성 맵 쌓기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8BE59-BAE6-5744-8ECA-647D9634E437}"/>
              </a:ext>
            </a:extLst>
          </p:cNvPr>
          <p:cNvSpPr txBox="1"/>
          <p:nvPr/>
        </p:nvSpPr>
        <p:spPr>
          <a:xfrm>
            <a:off x="215298" y="2399154"/>
            <a:ext cx="5665403" cy="3603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rgbClr val="595959"/>
                </a:solidFill>
              </a:rPr>
              <a:t>실제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합성곱</a:t>
            </a:r>
            <a:r>
              <a:rPr kumimoji="1" lang="ko-KR" altLang="en-US" sz="1700" dirty="0">
                <a:solidFill>
                  <a:srgbClr val="595959"/>
                </a:solidFill>
              </a:rPr>
              <a:t> 층은</a:t>
            </a:r>
            <a:r>
              <a:rPr kumimoji="1" lang="en-US" altLang="ko-KR" sz="1700" dirty="0">
                <a:solidFill>
                  <a:srgbClr val="595959"/>
                </a:solidFill>
              </a:rPr>
              <a:t> 3D</a:t>
            </a:r>
            <a:r>
              <a:rPr kumimoji="1" lang="ko-KR" altLang="en-US" sz="1700" dirty="0">
                <a:solidFill>
                  <a:srgbClr val="595959"/>
                </a:solidFill>
              </a:rPr>
              <a:t>로 표현하는 것이 더 정확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700" dirty="0">
              <a:solidFill>
                <a:srgbClr val="595959"/>
              </a:solidFill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rgbClr val="595959"/>
                </a:solidFill>
              </a:rPr>
              <a:t>각 특성 맵 안에 있는 모든 뉴런이 같은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파라미터</a:t>
            </a:r>
            <a:r>
              <a:rPr kumimoji="1" lang="ko-KR" altLang="en-US" sz="1700" dirty="0">
                <a:solidFill>
                  <a:srgbClr val="595959"/>
                </a:solidFill>
              </a:rPr>
              <a:t> 공유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700" dirty="0">
                <a:solidFill>
                  <a:srgbClr val="595959"/>
                </a:solidFill>
              </a:rPr>
              <a:t>-&gt;</a:t>
            </a:r>
            <a:r>
              <a:rPr kumimoji="1" lang="ko-KR" altLang="en-US" sz="1700" dirty="0">
                <a:solidFill>
                  <a:srgbClr val="595959"/>
                </a:solidFill>
              </a:rPr>
              <a:t> 학습해야 할 가중치 줄어듦</a:t>
            </a:r>
            <a:r>
              <a:rPr kumimoji="1" lang="en-US" altLang="ko-KR" sz="1700" dirty="0">
                <a:solidFill>
                  <a:srgbClr val="595959"/>
                </a:solidFill>
              </a:rPr>
              <a:t>.</a:t>
            </a: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700" dirty="0">
              <a:solidFill>
                <a:srgbClr val="595959"/>
              </a:solidFill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rgbClr val="595959"/>
                </a:solidFill>
              </a:rPr>
              <a:t>다른 특성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맵의</a:t>
            </a:r>
            <a:r>
              <a:rPr kumimoji="1" lang="en-US" altLang="ko-KR" sz="1700" dirty="0">
                <a:solidFill>
                  <a:srgbClr val="595959"/>
                </a:solidFill>
              </a:rPr>
              <a:t> </a:t>
            </a:r>
            <a:r>
              <a:rPr kumimoji="1" lang="ko-KR" altLang="en-US" sz="1700" dirty="0">
                <a:solidFill>
                  <a:srgbClr val="595959"/>
                </a:solidFill>
              </a:rPr>
              <a:t>뉴런은 다른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파라미터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700" dirty="0">
              <a:solidFill>
                <a:srgbClr val="595959"/>
              </a:solidFill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rgbClr val="595959"/>
                </a:solidFill>
              </a:rPr>
              <a:t>하나의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합성곱</a:t>
            </a:r>
            <a:r>
              <a:rPr kumimoji="1" lang="en-US" altLang="ko-KR" sz="1700" dirty="0">
                <a:solidFill>
                  <a:srgbClr val="595959"/>
                </a:solidFill>
              </a:rPr>
              <a:t> </a:t>
            </a:r>
            <a:r>
              <a:rPr kumimoji="1" lang="ko-KR" altLang="en-US" sz="1700" dirty="0">
                <a:solidFill>
                  <a:srgbClr val="595959"/>
                </a:solidFill>
              </a:rPr>
              <a:t>층이 입력에 여러 필터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동시적용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700" dirty="0">
                <a:solidFill>
                  <a:srgbClr val="595959"/>
                </a:solidFill>
              </a:rPr>
              <a:t>-&gt;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입력층의</a:t>
            </a:r>
            <a:r>
              <a:rPr kumimoji="1" lang="en-US" altLang="ko-KR" sz="1700" dirty="0">
                <a:solidFill>
                  <a:srgbClr val="595959"/>
                </a:solidFill>
              </a:rPr>
              <a:t> </a:t>
            </a:r>
            <a:r>
              <a:rPr kumimoji="1" lang="ko-KR" altLang="en-US" sz="1700" dirty="0">
                <a:solidFill>
                  <a:srgbClr val="595959"/>
                </a:solidFill>
              </a:rPr>
              <a:t>여러 특성 감지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endParaRPr kumimoji="1" lang="en-US" altLang="ko-KR" sz="1700" dirty="0">
              <a:solidFill>
                <a:srgbClr val="595959"/>
              </a:solidFill>
            </a:endParaRPr>
          </a:p>
          <a:p>
            <a:pPr marL="28575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rgbClr val="595959"/>
                </a:solidFill>
              </a:rPr>
              <a:t>다른 특성 </a:t>
            </a:r>
            <a:r>
              <a:rPr kumimoji="1" lang="ko-KR" altLang="en-US" sz="1700" dirty="0" err="1">
                <a:solidFill>
                  <a:srgbClr val="595959"/>
                </a:solidFill>
              </a:rPr>
              <a:t>맵이더라도</a:t>
            </a:r>
            <a:r>
              <a:rPr kumimoji="1" lang="ko-KR" altLang="en-US" sz="1700" dirty="0">
                <a:solidFill>
                  <a:srgbClr val="595959"/>
                </a:solidFill>
              </a:rPr>
              <a:t> 같은 </a:t>
            </a:r>
            <a:r>
              <a:rPr kumimoji="1" lang="en-US" altLang="ko-KR" sz="1700" dirty="0" err="1">
                <a:solidFill>
                  <a:srgbClr val="595959"/>
                </a:solidFill>
              </a:rPr>
              <a:t>i</a:t>
            </a:r>
            <a:r>
              <a:rPr kumimoji="1" lang="ko-KR" altLang="en-US" sz="1700" dirty="0">
                <a:solidFill>
                  <a:srgbClr val="595959"/>
                </a:solidFill>
              </a:rPr>
              <a:t>열 </a:t>
            </a:r>
            <a:r>
              <a:rPr kumimoji="1" lang="en-US" altLang="ko-KR" sz="1700" dirty="0">
                <a:solidFill>
                  <a:srgbClr val="595959"/>
                </a:solidFill>
              </a:rPr>
              <a:t>j</a:t>
            </a:r>
            <a:r>
              <a:rPr kumimoji="1" lang="ko-KR" altLang="en-US" sz="1700" dirty="0">
                <a:solidFill>
                  <a:srgbClr val="595959"/>
                </a:solidFill>
              </a:rPr>
              <a:t>행 뉴런이면 </a:t>
            </a:r>
            <a:endParaRPr kumimoji="1" lang="en-US" altLang="ko-KR" sz="1700" dirty="0">
              <a:solidFill>
                <a:srgbClr val="595959"/>
              </a:solidFill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kumimoji="1" lang="ko-KR" altLang="en-US" sz="1700" dirty="0">
                <a:solidFill>
                  <a:srgbClr val="595959"/>
                </a:solidFill>
              </a:rPr>
              <a:t>이전 층 뉴런과 연결</a:t>
            </a:r>
            <a:endParaRPr kumimoji="1" lang="en-US" altLang="ko-KR" sz="1700" dirty="0">
              <a:solidFill>
                <a:srgbClr val="595959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AD326E-1499-5F41-AA9E-AB9211D4D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278" y="1314303"/>
            <a:ext cx="4584710" cy="42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D80CBD0-1966-C046-8C5A-905E6543A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76" y="1113044"/>
            <a:ext cx="10134600" cy="1469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D2FC8-745E-B84C-9F52-867AF73AD2E4}"/>
              </a:ext>
            </a:extLst>
          </p:cNvPr>
          <p:cNvSpPr txBox="1"/>
          <p:nvPr/>
        </p:nvSpPr>
        <p:spPr>
          <a:xfrm>
            <a:off x="1729451" y="301679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합성곱</a:t>
            </a:r>
            <a:r>
              <a:rPr kumimoji="1" lang="ko-KR" altLang="en-US" dirty="0"/>
              <a:t> 층에서 한 뉴런의 출력을 계산하는 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FE07C-F3BB-F441-952D-4A15E412BACA}"/>
              </a:ext>
            </a:extLst>
          </p:cNvPr>
          <p:cNvSpPr txBox="1"/>
          <p:nvPr/>
        </p:nvSpPr>
        <p:spPr>
          <a:xfrm>
            <a:off x="1743783" y="3805806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입력에 대한 가중치의 합 </a:t>
            </a:r>
            <a:r>
              <a:rPr kumimoji="1" lang="en-US" altLang="ko-KR" dirty="0"/>
              <a:t>+</a:t>
            </a:r>
            <a:r>
              <a:rPr kumimoji="1" lang="ko-KR" altLang="en-US" dirty="0"/>
              <a:t> 편향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CC6248-E267-B744-B43D-78FFB751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69" y="3177832"/>
            <a:ext cx="3525324" cy="2363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737D3-9AB9-344C-857F-5C6510912560}"/>
              </a:ext>
            </a:extLst>
          </p:cNvPr>
          <p:cNvSpPr txBox="1"/>
          <p:nvPr/>
        </p:nvSpPr>
        <p:spPr>
          <a:xfrm>
            <a:off x="8183300" y="565474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차원 데이터의 </a:t>
            </a:r>
            <a:r>
              <a:rPr kumimoji="1" lang="ko-KR" altLang="en-US" dirty="0" err="1"/>
              <a:t>합성곱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88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1923854-AEA5-A54A-B3E3-3E2901DB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0" y="2079523"/>
            <a:ext cx="7202306" cy="34751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830BF7-4F2F-4D82-876A-B12F86D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6" y="818707"/>
            <a:ext cx="4570924" cy="23643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Pip</a:t>
            </a:r>
            <a:r>
              <a:rPr lang="ko-KR" altLang="en-US" sz="2000" dirty="0">
                <a:solidFill>
                  <a:srgbClr val="595959"/>
                </a:solidFill>
              </a:rPr>
              <a:t>로 </a:t>
            </a:r>
            <a:r>
              <a:rPr lang="en-US" altLang="ko-KR" sz="2000" dirty="0">
                <a:solidFill>
                  <a:srgbClr val="595959"/>
                </a:solidFill>
              </a:rPr>
              <a:t>Pillow</a:t>
            </a:r>
            <a:r>
              <a:rPr lang="ko-KR" altLang="en-US" sz="2000" dirty="0">
                <a:solidFill>
                  <a:srgbClr val="595959"/>
                </a:solidFill>
              </a:rPr>
              <a:t> 패키지 설치</a:t>
            </a:r>
            <a:endParaRPr lang="en-US" altLang="ko-KR" sz="2000" dirty="0">
              <a:solidFill>
                <a:srgbClr val="595959"/>
              </a:solidFill>
            </a:endParaRPr>
          </a:p>
          <a:p>
            <a:r>
              <a:rPr lang="ko-KR" altLang="en-US" sz="2000" dirty="0">
                <a:solidFill>
                  <a:srgbClr val="595959"/>
                </a:solidFill>
              </a:rPr>
              <a:t>이미지 로드</a:t>
            </a:r>
            <a:endParaRPr lang="en-US" altLang="ko-KR" sz="2000" dirty="0">
              <a:solidFill>
                <a:srgbClr val="595959"/>
              </a:solidFill>
            </a:endParaRPr>
          </a:p>
          <a:p>
            <a:r>
              <a:rPr lang="ko-KR" altLang="en-US" sz="2000" dirty="0">
                <a:solidFill>
                  <a:srgbClr val="595959"/>
                </a:solidFill>
              </a:rPr>
              <a:t>필터 만들기</a:t>
            </a:r>
            <a:r>
              <a:rPr lang="en-US" altLang="ko-KR" sz="2000" dirty="0">
                <a:solidFill>
                  <a:srgbClr val="595959"/>
                </a:solidFill>
              </a:rPr>
              <a:t>(</a:t>
            </a:r>
            <a:r>
              <a:rPr lang="ko-KR" altLang="en-US" sz="2000" dirty="0">
                <a:solidFill>
                  <a:srgbClr val="595959"/>
                </a:solidFill>
              </a:rPr>
              <a:t>수직선</a:t>
            </a:r>
            <a:r>
              <a:rPr lang="en-US" altLang="ko-KR" sz="2000" dirty="0">
                <a:solidFill>
                  <a:srgbClr val="595959"/>
                </a:solidFill>
              </a:rPr>
              <a:t>,</a:t>
            </a:r>
            <a:r>
              <a:rPr lang="ko-KR" altLang="en-US" sz="2000" dirty="0">
                <a:solidFill>
                  <a:srgbClr val="595959"/>
                </a:solidFill>
              </a:rPr>
              <a:t> 수평선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</a:p>
          <a:p>
            <a:r>
              <a:rPr lang="ko-KR" altLang="en-US" sz="2000" dirty="0">
                <a:solidFill>
                  <a:srgbClr val="595959"/>
                </a:solidFill>
              </a:rPr>
              <a:t>필터 이미지에 적용</a:t>
            </a:r>
            <a:endParaRPr lang="en-US" altLang="ko-KR" sz="2000" dirty="0">
              <a:solidFill>
                <a:srgbClr val="595959"/>
              </a:solidFill>
            </a:endParaRPr>
          </a:p>
          <a:p>
            <a:r>
              <a:rPr lang="ko-KR" altLang="en-US" sz="2000" dirty="0">
                <a:solidFill>
                  <a:srgbClr val="595959"/>
                </a:solidFill>
              </a:rPr>
              <a:t>특성 맵 그리기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FEB11FA-C5A9-8C49-930E-A533FC6D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9" y="578733"/>
            <a:ext cx="4553606" cy="7496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14.2.3 </a:t>
            </a:r>
            <a:r>
              <a:rPr lang="ko-KR" altLang="en-US" sz="3200" dirty="0" err="1"/>
              <a:t>텐서플로</a:t>
            </a:r>
            <a:r>
              <a:rPr lang="ko-KR" altLang="en-US" sz="3200" dirty="0"/>
              <a:t> 구현</a:t>
            </a:r>
          </a:p>
        </p:txBody>
      </p:sp>
      <p:pic>
        <p:nvPicPr>
          <p:cNvPr id="11" name="그림 10" descr="실외, 하늘, 잔디, 건물이(가) 표시된 사진&#10;&#10;자동 생성된 설명">
            <a:extLst>
              <a:ext uri="{FF2B5EF4-FFF2-40B4-BE49-F238E27FC236}">
                <a16:creationId xmlns:a16="http://schemas.microsoft.com/office/drawing/2014/main" id="{7FB7DF93-0827-5749-B7E5-511933F7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95" y="3265868"/>
            <a:ext cx="2214508" cy="1471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9ED92-A44D-D541-BEF8-15805FDC2120}"/>
              </a:ext>
            </a:extLst>
          </p:cNvPr>
          <p:cNvSpPr txBox="1"/>
          <p:nvPr/>
        </p:nvSpPr>
        <p:spPr>
          <a:xfrm>
            <a:off x="9977490" y="36324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[:,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:,</a:t>
            </a:r>
            <a:r>
              <a:rPr kumimoji="1" lang="ko-KR" altLang="en-US" dirty="0"/>
              <a:t> </a:t>
            </a:r>
            <a:r>
              <a:rPr kumimoji="1" lang="en-US" altLang="ko-KR" dirty="0"/>
              <a:t>0]</a:t>
            </a:r>
            <a:endParaRPr kumimoji="1" lang="ko-KR" altLang="en-US" dirty="0"/>
          </a:p>
        </p:txBody>
      </p:sp>
      <p:pic>
        <p:nvPicPr>
          <p:cNvPr id="17" name="그림 16" descr="실외, 하늘, 나무, 오래된이(가) 표시된 사진&#10;&#10;자동 생성된 설명">
            <a:extLst>
              <a:ext uri="{FF2B5EF4-FFF2-40B4-BE49-F238E27FC236}">
                <a16:creationId xmlns:a16="http://schemas.microsoft.com/office/drawing/2014/main" id="{E5955299-7554-3241-A12F-28AF1E961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206" y="5115884"/>
            <a:ext cx="2244897" cy="14780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E9EB03-8DEB-9D4D-8BA9-A0D84489A3A3}"/>
              </a:ext>
            </a:extLst>
          </p:cNvPr>
          <p:cNvSpPr txBox="1"/>
          <p:nvPr/>
        </p:nvSpPr>
        <p:spPr>
          <a:xfrm>
            <a:off x="9977490" y="567159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[3,</a:t>
            </a:r>
            <a:r>
              <a:rPr kumimoji="1" lang="ko-KR" altLang="en-US" dirty="0"/>
              <a:t> </a:t>
            </a:r>
            <a:r>
              <a:rPr kumimoji="1" lang="en-US" altLang="ko-KR" dirty="0"/>
              <a:t>:,</a:t>
            </a:r>
            <a:r>
              <a:rPr kumimoji="1" lang="ko-KR" altLang="en-US" dirty="0"/>
              <a:t> </a:t>
            </a:r>
            <a:r>
              <a:rPr kumimoji="1" lang="en-US" altLang="ko-KR" dirty="0"/>
              <a:t>:,</a:t>
            </a:r>
            <a:r>
              <a:rPr kumimoji="1" lang="ko-KR" altLang="en-US" dirty="0"/>
              <a:t> </a:t>
            </a:r>
            <a:r>
              <a:rPr kumimoji="1" lang="en-US" altLang="ko-KR" dirty="0"/>
              <a:t>1]</a:t>
            </a:r>
            <a:endParaRPr kumimoji="1" lang="ko-KR" altLang="en-US" dirty="0"/>
          </a:p>
        </p:txBody>
      </p:sp>
      <p:sp>
        <p:nvSpPr>
          <p:cNvPr id="19" name="도넛[D] 18">
            <a:extLst>
              <a:ext uri="{FF2B5EF4-FFF2-40B4-BE49-F238E27FC236}">
                <a16:creationId xmlns:a16="http://schemas.microsoft.com/office/drawing/2014/main" id="{61304915-0E37-434B-81CA-DAEA54FB00B7}"/>
              </a:ext>
            </a:extLst>
          </p:cNvPr>
          <p:cNvSpPr/>
          <p:nvPr/>
        </p:nvSpPr>
        <p:spPr>
          <a:xfrm>
            <a:off x="5521124" y="4198774"/>
            <a:ext cx="1721697" cy="917110"/>
          </a:xfrm>
          <a:prstGeom prst="donut">
            <a:avLst>
              <a:gd name="adj" fmla="val 4341"/>
            </a:avLst>
          </a:prstGeom>
          <a:solidFill>
            <a:srgbClr val="FF000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80E19E-6849-CE49-8C22-D76DBA10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4" y="1401632"/>
            <a:ext cx="6007017" cy="40547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A8EE0A-8D57-457C-8F5C-B1C910A1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207" y="818707"/>
            <a:ext cx="4775791" cy="5310963"/>
          </a:xfrm>
        </p:spPr>
        <p:txBody>
          <a:bodyPr lIns="72000" anchor="ctr">
            <a:normAutofit/>
          </a:bodyPr>
          <a:lstStyle/>
          <a:p>
            <a:r>
              <a:rPr lang="en-US" sz="1800" spc="300" dirty="0">
                <a:solidFill>
                  <a:srgbClr val="595959"/>
                </a:solidFill>
              </a:rPr>
              <a:t>Padding</a:t>
            </a:r>
            <a:r>
              <a:rPr lang="ko-KR" altLang="en-US" sz="1800" spc="300" dirty="0">
                <a:solidFill>
                  <a:srgbClr val="595959"/>
                </a:solidFill>
              </a:rPr>
              <a:t>을 </a:t>
            </a:r>
            <a:r>
              <a:rPr lang="en-US" altLang="ko-KR" sz="1800" spc="300" dirty="0">
                <a:solidFill>
                  <a:srgbClr val="595959"/>
                </a:solidFill>
              </a:rPr>
              <a:t>“VALID”</a:t>
            </a:r>
            <a:r>
              <a:rPr lang="ko-KR" altLang="en-US" sz="1800" spc="300" dirty="0">
                <a:solidFill>
                  <a:srgbClr val="595959"/>
                </a:solidFill>
              </a:rPr>
              <a:t>와 </a:t>
            </a:r>
            <a:r>
              <a:rPr lang="en-US" altLang="ko-KR" sz="1800" spc="300" dirty="0">
                <a:solidFill>
                  <a:srgbClr val="595959"/>
                </a:solidFill>
              </a:rPr>
              <a:t>“SAME”</a:t>
            </a:r>
            <a:r>
              <a:rPr lang="ko-KR" altLang="en-US" sz="1800" spc="300" dirty="0">
                <a:solidFill>
                  <a:srgbClr val="595959"/>
                </a:solidFill>
              </a:rPr>
              <a:t> 중 선택</a:t>
            </a:r>
            <a:endParaRPr lang="en-US" altLang="ko-KR" sz="1800" spc="300" dirty="0">
              <a:solidFill>
                <a:srgbClr val="595959"/>
              </a:solidFill>
            </a:endParaRPr>
          </a:p>
          <a:p>
            <a:endParaRPr lang="en-US" altLang="ko-KR" sz="1800" spc="300" dirty="0">
              <a:solidFill>
                <a:srgbClr val="595959"/>
              </a:solidFill>
            </a:endParaRPr>
          </a:p>
          <a:p>
            <a:r>
              <a:rPr lang="en-US" altLang="ko-KR" sz="1800" spc="300" dirty="0">
                <a:solidFill>
                  <a:srgbClr val="595959"/>
                </a:solidFill>
              </a:rPr>
              <a:t>”VALID”</a:t>
            </a:r>
            <a:r>
              <a:rPr lang="ko-KR" altLang="en-US" sz="1800" spc="300" dirty="0">
                <a:solidFill>
                  <a:srgbClr val="595959"/>
                </a:solidFill>
              </a:rPr>
              <a:t> </a:t>
            </a:r>
            <a:r>
              <a:rPr lang="en-US" altLang="ko-KR" sz="1800" spc="300" dirty="0">
                <a:solidFill>
                  <a:srgbClr val="595959"/>
                </a:solidFill>
              </a:rPr>
              <a:t>-&gt;</a:t>
            </a:r>
            <a:r>
              <a:rPr lang="ko-KR" altLang="en-US" sz="1800" spc="300" dirty="0">
                <a:solidFill>
                  <a:srgbClr val="595959"/>
                </a:solidFill>
              </a:rPr>
              <a:t> </a:t>
            </a:r>
            <a:r>
              <a:rPr lang="ko-KR" altLang="en-US" sz="1800" spc="300" dirty="0" err="1">
                <a:solidFill>
                  <a:srgbClr val="595959"/>
                </a:solidFill>
              </a:rPr>
              <a:t>합성곱</a:t>
            </a:r>
            <a:r>
              <a:rPr lang="ko-KR" altLang="en-US" sz="1800" spc="300" dirty="0">
                <a:solidFill>
                  <a:srgbClr val="595959"/>
                </a:solidFill>
              </a:rPr>
              <a:t> 층에 제로 패딩 사용 </a:t>
            </a:r>
            <a:r>
              <a:rPr lang="en-US" altLang="ko-KR" sz="1800" spc="300" dirty="0">
                <a:solidFill>
                  <a:srgbClr val="595959"/>
                </a:solidFill>
              </a:rPr>
              <a:t>X</a:t>
            </a:r>
          </a:p>
          <a:p>
            <a:pPr marL="0" indent="0">
              <a:buNone/>
            </a:pPr>
            <a:r>
              <a:rPr lang="en-US" altLang="ko-KR" sz="1800" spc="300" dirty="0">
                <a:solidFill>
                  <a:srgbClr val="595959"/>
                </a:solidFill>
              </a:rPr>
              <a:t>(</a:t>
            </a:r>
            <a:r>
              <a:rPr lang="ko-KR" altLang="en-US" sz="1800" spc="300" dirty="0">
                <a:solidFill>
                  <a:srgbClr val="595959"/>
                </a:solidFill>
              </a:rPr>
              <a:t>모든 뉴런의 </a:t>
            </a:r>
            <a:r>
              <a:rPr lang="ko-KR" altLang="en-US" sz="1800" spc="300" dirty="0" err="1">
                <a:solidFill>
                  <a:srgbClr val="595959"/>
                </a:solidFill>
              </a:rPr>
              <a:t>수용장이</a:t>
            </a:r>
            <a:r>
              <a:rPr lang="ko-KR" altLang="en-US" sz="1800" spc="300" dirty="0">
                <a:solidFill>
                  <a:srgbClr val="595959"/>
                </a:solidFill>
              </a:rPr>
              <a:t> 입력 안쪽 영역에만 놓임</a:t>
            </a:r>
            <a:r>
              <a:rPr lang="en-US" altLang="ko-KR" sz="1800" spc="300" dirty="0">
                <a:solidFill>
                  <a:srgbClr val="595959"/>
                </a:solidFill>
              </a:rPr>
              <a:t>)</a:t>
            </a:r>
          </a:p>
          <a:p>
            <a:r>
              <a:rPr lang="en-US" altLang="ko-KR" sz="1800" spc="300" dirty="0">
                <a:solidFill>
                  <a:srgbClr val="595959"/>
                </a:solidFill>
              </a:rPr>
              <a:t>“SAME” -&gt; </a:t>
            </a:r>
            <a:r>
              <a:rPr lang="ko-KR" altLang="en-US" sz="1800" spc="300" dirty="0">
                <a:solidFill>
                  <a:srgbClr val="595959"/>
                </a:solidFill>
              </a:rPr>
              <a:t>필요한 경우 제로 패딩 사용</a:t>
            </a:r>
            <a:r>
              <a:rPr lang="en-US" altLang="ko-KR" sz="1800" spc="300" dirty="0">
                <a:solidFill>
                  <a:srgbClr val="595959"/>
                </a:solidFill>
              </a:rPr>
              <a:t> O</a:t>
            </a:r>
          </a:p>
          <a:p>
            <a:pPr marL="0" indent="0">
              <a:buNone/>
            </a:pPr>
            <a:r>
              <a:rPr lang="en-US" altLang="ko-KR" sz="1800" spc="300" dirty="0">
                <a:solidFill>
                  <a:srgbClr val="595959"/>
                </a:solidFill>
              </a:rPr>
              <a:t>(stride</a:t>
            </a:r>
            <a:r>
              <a:rPr lang="ko-KR" altLang="en-US" sz="1800" spc="300" dirty="0">
                <a:solidFill>
                  <a:srgbClr val="595959"/>
                </a:solidFill>
              </a:rPr>
              <a:t>가 </a:t>
            </a:r>
            <a:r>
              <a:rPr lang="en-US" altLang="ko-KR" sz="1800" spc="300" dirty="0">
                <a:solidFill>
                  <a:srgbClr val="595959"/>
                </a:solidFill>
              </a:rPr>
              <a:t>1</a:t>
            </a:r>
            <a:r>
              <a:rPr lang="ko-KR" altLang="en-US" sz="1800" spc="300" dirty="0">
                <a:solidFill>
                  <a:srgbClr val="595959"/>
                </a:solidFill>
              </a:rPr>
              <a:t>일 때 층의 출력이 입력과 같은 너비와 높이 가짐</a:t>
            </a:r>
            <a:r>
              <a:rPr lang="en-US" altLang="ko-KR" sz="1800" spc="300" dirty="0">
                <a:solidFill>
                  <a:srgbClr val="595959"/>
                </a:solidFill>
              </a:rPr>
              <a:t>)</a:t>
            </a:r>
          </a:p>
          <a:p>
            <a:endParaRPr lang="en-US" altLang="ko-KR" sz="2000" dirty="0">
              <a:solidFill>
                <a:srgbClr val="595959"/>
              </a:solidFill>
            </a:endParaRPr>
          </a:p>
          <a:p>
            <a:endParaRPr lang="en-US" altLang="ko-KR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9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5B67D73-58C9-EF4C-9542-0EC96F6A4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557810"/>
            <a:ext cx="10905066" cy="2617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DF93F-8BA5-7A4F-AFF2-EB7032F8BEA2}"/>
              </a:ext>
            </a:extLst>
          </p:cNvPr>
          <p:cNvSpPr txBox="1"/>
          <p:nvPr/>
        </p:nvSpPr>
        <p:spPr>
          <a:xfrm>
            <a:off x="1215342" y="3900668"/>
            <a:ext cx="5410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에서는 신경망이 가장 잘 맞는 필터 학습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변수 직접 만들지 </a:t>
            </a:r>
            <a:r>
              <a:rPr kumimoji="1"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839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A6E1EC-8976-7048-83E0-639457C0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kumimoji="1"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14.2.4 </a:t>
            </a:r>
            <a:r>
              <a:rPr kumimoji="1"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메모리 요구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E8EB0-0860-8E44-B936-217A9F10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CNN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의 문제점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합성곱 층이 많은 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RAM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을 요구함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역방향 계산 시 정방향의 모든 값들을 필요로 함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 필터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스트라이드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=1, 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패딩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=“SAME” -&gt; 150*100 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크기의 맵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 200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파라미터 수 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= (5 X 5 X 3 +1) X200 =15200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BUT, 200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개 특성 맵마다 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150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100 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뉴런 포함</a:t>
            </a: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각 뉴런은 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5 X 5 X 3 = 75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만큼의 가중치</a:t>
            </a: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9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sz="1900">
                <a:solidFill>
                  <a:schemeClr val="tx1">
                    <a:lumMod val="65000"/>
                    <a:lumOff val="35000"/>
                  </a:schemeClr>
                </a:solidFill>
              </a:rPr>
              <a:t>억 개 이상</a:t>
            </a: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1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4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397</Words>
  <Application>Microsoft Macintosh PowerPoint</Application>
  <PresentationFormat>와이드스크린</PresentationFormat>
  <Paragraphs>75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14.2 합성곱 층</vt:lpstr>
      <vt:lpstr>14.2 합성곱 층</vt:lpstr>
      <vt:lpstr>14.2.1 필터</vt:lpstr>
      <vt:lpstr>14.2.2 여러 가지 특성 맵 쌓기</vt:lpstr>
      <vt:lpstr>PowerPoint 프레젠테이션</vt:lpstr>
      <vt:lpstr>14.2.3 텐서플로 구현</vt:lpstr>
      <vt:lpstr>PowerPoint 프레젠테이션</vt:lpstr>
      <vt:lpstr>PowerPoint 프레젠테이션</vt:lpstr>
      <vt:lpstr>14.2.4 메모리 요구 사항</vt:lpstr>
      <vt:lpstr>메모리 부족으로 실패 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14.2 합성곱 층</dc:title>
  <dc:creator>서가을</dc:creator>
  <cp:lastModifiedBy>서가을</cp:lastModifiedBy>
  <cp:revision>8</cp:revision>
  <dcterms:created xsi:type="dcterms:W3CDTF">2021-11-08T07:58:03Z</dcterms:created>
  <dcterms:modified xsi:type="dcterms:W3CDTF">2021-11-08T12:06:23Z</dcterms:modified>
</cp:coreProperties>
</file>